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1" r:id="rId16"/>
    <p:sldId id="282" r:id="rId17"/>
    <p:sldId id="283" r:id="rId18"/>
    <p:sldId id="284" r:id="rId19"/>
    <p:sldId id="274" r:id="rId20"/>
    <p:sldId id="285" r:id="rId21"/>
    <p:sldId id="275" r:id="rId22"/>
    <p:sldId id="276" r:id="rId23"/>
    <p:sldId id="277" r:id="rId24"/>
    <p:sldId id="278" r:id="rId25"/>
  </p:sldIdLst>
  <p:sldSz cx="10083800" cy="7556500"/>
  <p:notesSz cx="10083800" cy="75565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30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87190" y="642619"/>
            <a:ext cx="1709419" cy="542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2570" y="4231640"/>
            <a:ext cx="705866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Liberation Sans"/>
                <a:cs typeface="Liberation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4190" y="1737995"/>
            <a:ext cx="4386453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93157" y="1737995"/>
            <a:ext cx="4386453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7199630"/>
            <a:ext cx="10077450" cy="356870"/>
          </a:xfrm>
          <a:custGeom>
            <a:avLst/>
            <a:gdLst/>
            <a:ahLst/>
            <a:cxnLst/>
            <a:rect l="l" t="t" r="r" b="b"/>
            <a:pathLst>
              <a:path w="10077450" h="356870">
                <a:moveTo>
                  <a:pt x="10077450" y="0"/>
                </a:moveTo>
                <a:lnTo>
                  <a:pt x="0" y="0"/>
                </a:lnTo>
                <a:lnTo>
                  <a:pt x="0" y="356870"/>
                </a:lnTo>
                <a:lnTo>
                  <a:pt x="10077450" y="356870"/>
                </a:lnTo>
                <a:lnTo>
                  <a:pt x="10077450" y="0"/>
                </a:lnTo>
                <a:close/>
              </a:path>
            </a:pathLst>
          </a:custGeom>
          <a:solidFill>
            <a:srgbClr val="2B3D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0077450" cy="1616710"/>
          </a:xfrm>
          <a:custGeom>
            <a:avLst/>
            <a:gdLst/>
            <a:ahLst/>
            <a:cxnLst/>
            <a:rect l="l" t="t" r="r" b="b"/>
            <a:pathLst>
              <a:path w="10077450" h="1616710">
                <a:moveTo>
                  <a:pt x="10077450" y="0"/>
                </a:moveTo>
                <a:lnTo>
                  <a:pt x="0" y="0"/>
                </a:lnTo>
                <a:lnTo>
                  <a:pt x="0" y="1616710"/>
                </a:lnTo>
                <a:lnTo>
                  <a:pt x="10077450" y="1616710"/>
                </a:lnTo>
                <a:lnTo>
                  <a:pt x="10077450" y="0"/>
                </a:lnTo>
                <a:close/>
              </a:path>
            </a:pathLst>
          </a:custGeom>
          <a:solidFill>
            <a:srgbClr val="2B3D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9269730" y="6893559"/>
            <a:ext cx="537210" cy="537210"/>
          </a:xfrm>
          <a:custGeom>
            <a:avLst/>
            <a:gdLst/>
            <a:ahLst/>
            <a:cxnLst/>
            <a:rect l="l" t="t" r="r" b="b"/>
            <a:pathLst>
              <a:path w="537209" h="537209">
                <a:moveTo>
                  <a:pt x="297179" y="1270"/>
                </a:moveTo>
                <a:lnTo>
                  <a:pt x="241300" y="1270"/>
                </a:lnTo>
                <a:lnTo>
                  <a:pt x="199390" y="8890"/>
                </a:lnTo>
                <a:lnTo>
                  <a:pt x="185420" y="13970"/>
                </a:lnTo>
                <a:lnTo>
                  <a:pt x="172720" y="19050"/>
                </a:lnTo>
                <a:lnTo>
                  <a:pt x="160020" y="22860"/>
                </a:lnTo>
                <a:lnTo>
                  <a:pt x="147320" y="29210"/>
                </a:lnTo>
                <a:lnTo>
                  <a:pt x="134620" y="36830"/>
                </a:lnTo>
                <a:lnTo>
                  <a:pt x="123190" y="43180"/>
                </a:lnTo>
                <a:lnTo>
                  <a:pt x="111760" y="52070"/>
                </a:lnTo>
                <a:lnTo>
                  <a:pt x="100329" y="59690"/>
                </a:lnTo>
                <a:lnTo>
                  <a:pt x="88900" y="69850"/>
                </a:lnTo>
                <a:lnTo>
                  <a:pt x="78740" y="78740"/>
                </a:lnTo>
                <a:lnTo>
                  <a:pt x="69850" y="88900"/>
                </a:lnTo>
                <a:lnTo>
                  <a:pt x="59690" y="100330"/>
                </a:lnTo>
                <a:lnTo>
                  <a:pt x="50800" y="111760"/>
                </a:lnTo>
                <a:lnTo>
                  <a:pt x="43179" y="123190"/>
                </a:lnTo>
                <a:lnTo>
                  <a:pt x="36829" y="134620"/>
                </a:lnTo>
                <a:lnTo>
                  <a:pt x="29210" y="147320"/>
                </a:lnTo>
                <a:lnTo>
                  <a:pt x="22860" y="160020"/>
                </a:lnTo>
                <a:lnTo>
                  <a:pt x="17779" y="172720"/>
                </a:lnTo>
                <a:lnTo>
                  <a:pt x="13970" y="185420"/>
                </a:lnTo>
                <a:lnTo>
                  <a:pt x="8890" y="199390"/>
                </a:lnTo>
                <a:lnTo>
                  <a:pt x="1270" y="241300"/>
                </a:lnTo>
                <a:lnTo>
                  <a:pt x="0" y="255270"/>
                </a:lnTo>
                <a:lnTo>
                  <a:pt x="0" y="283210"/>
                </a:lnTo>
                <a:lnTo>
                  <a:pt x="6350" y="325120"/>
                </a:lnTo>
                <a:lnTo>
                  <a:pt x="17779" y="364490"/>
                </a:lnTo>
                <a:lnTo>
                  <a:pt x="24129" y="378460"/>
                </a:lnTo>
                <a:lnTo>
                  <a:pt x="29210" y="391160"/>
                </a:lnTo>
                <a:lnTo>
                  <a:pt x="52070" y="426720"/>
                </a:lnTo>
                <a:lnTo>
                  <a:pt x="78740" y="458470"/>
                </a:lnTo>
                <a:lnTo>
                  <a:pt x="111760" y="486410"/>
                </a:lnTo>
                <a:lnTo>
                  <a:pt x="160020" y="514350"/>
                </a:lnTo>
                <a:lnTo>
                  <a:pt x="199390" y="528320"/>
                </a:lnTo>
                <a:lnTo>
                  <a:pt x="241300" y="535940"/>
                </a:lnTo>
                <a:lnTo>
                  <a:pt x="255270" y="537210"/>
                </a:lnTo>
                <a:lnTo>
                  <a:pt x="283210" y="537210"/>
                </a:lnTo>
                <a:lnTo>
                  <a:pt x="311150" y="534670"/>
                </a:lnTo>
                <a:lnTo>
                  <a:pt x="325120" y="532130"/>
                </a:lnTo>
                <a:lnTo>
                  <a:pt x="337820" y="528320"/>
                </a:lnTo>
                <a:lnTo>
                  <a:pt x="351790" y="524510"/>
                </a:lnTo>
                <a:lnTo>
                  <a:pt x="364490" y="519430"/>
                </a:lnTo>
                <a:lnTo>
                  <a:pt x="378460" y="514350"/>
                </a:lnTo>
                <a:lnTo>
                  <a:pt x="389890" y="508000"/>
                </a:lnTo>
                <a:lnTo>
                  <a:pt x="426720" y="486410"/>
                </a:lnTo>
                <a:lnTo>
                  <a:pt x="468629" y="448310"/>
                </a:lnTo>
                <a:lnTo>
                  <a:pt x="501650" y="403860"/>
                </a:lnTo>
                <a:lnTo>
                  <a:pt x="519429" y="364490"/>
                </a:lnTo>
                <a:lnTo>
                  <a:pt x="524510" y="351790"/>
                </a:lnTo>
                <a:lnTo>
                  <a:pt x="528320" y="339090"/>
                </a:lnTo>
                <a:lnTo>
                  <a:pt x="535940" y="297180"/>
                </a:lnTo>
                <a:lnTo>
                  <a:pt x="537210" y="283210"/>
                </a:lnTo>
                <a:lnTo>
                  <a:pt x="537210" y="255270"/>
                </a:lnTo>
                <a:lnTo>
                  <a:pt x="532129" y="213360"/>
                </a:lnTo>
                <a:lnTo>
                  <a:pt x="514350" y="160020"/>
                </a:lnTo>
                <a:lnTo>
                  <a:pt x="486410" y="111760"/>
                </a:lnTo>
                <a:lnTo>
                  <a:pt x="458470" y="78740"/>
                </a:lnTo>
                <a:lnTo>
                  <a:pt x="448310" y="69850"/>
                </a:lnTo>
                <a:lnTo>
                  <a:pt x="438150" y="59690"/>
                </a:lnTo>
                <a:lnTo>
                  <a:pt x="426720" y="52070"/>
                </a:lnTo>
                <a:lnTo>
                  <a:pt x="415290" y="43180"/>
                </a:lnTo>
                <a:lnTo>
                  <a:pt x="402590" y="36830"/>
                </a:lnTo>
                <a:lnTo>
                  <a:pt x="391160" y="29210"/>
                </a:lnTo>
                <a:lnTo>
                  <a:pt x="378460" y="22860"/>
                </a:lnTo>
                <a:lnTo>
                  <a:pt x="364490" y="19050"/>
                </a:lnTo>
                <a:lnTo>
                  <a:pt x="351790" y="13970"/>
                </a:lnTo>
                <a:lnTo>
                  <a:pt x="337820" y="8890"/>
                </a:lnTo>
                <a:lnTo>
                  <a:pt x="325120" y="6350"/>
                </a:lnTo>
                <a:lnTo>
                  <a:pt x="297179" y="1270"/>
                </a:lnTo>
                <a:close/>
              </a:path>
              <a:path w="537209" h="537209">
                <a:moveTo>
                  <a:pt x="269240" y="0"/>
                </a:moveTo>
                <a:lnTo>
                  <a:pt x="255270" y="1270"/>
                </a:lnTo>
                <a:lnTo>
                  <a:pt x="283210" y="1270"/>
                </a:lnTo>
                <a:lnTo>
                  <a:pt x="269240" y="0"/>
                </a:lnTo>
                <a:close/>
              </a:path>
            </a:pathLst>
          </a:custGeom>
          <a:solidFill>
            <a:srgbClr val="19BB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87190" y="642619"/>
            <a:ext cx="1709419" cy="542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1205" y="1717040"/>
            <a:ext cx="8581389" cy="23228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Liberation Sans"/>
                <a:cs typeface="Liberation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28492" y="7027545"/>
            <a:ext cx="3226816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4190" y="7027545"/>
            <a:ext cx="2319274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60336" y="7027545"/>
            <a:ext cx="2319274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google.com/mymap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asosam91/SistInfo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6709" y="508000"/>
            <a:ext cx="8500745" cy="5347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r>
              <a:rPr lang="es-MX" sz="3400" b="1" spc="-70" dirty="0" err="1">
                <a:solidFill>
                  <a:schemeClr val="bg1"/>
                </a:solidFill>
                <a:latin typeface="Trebuchet MS"/>
                <a:ea typeface="+mj-ea"/>
              </a:rPr>
              <a:t>Geocoding</a:t>
            </a:r>
            <a:r>
              <a:rPr lang="es-MX" sz="3400" b="1" spc="-70" dirty="0">
                <a:solidFill>
                  <a:schemeClr val="bg1"/>
                </a:solidFill>
                <a:latin typeface="Trebuchet MS"/>
                <a:ea typeface="+mj-ea"/>
              </a:rPr>
              <a:t> </a:t>
            </a:r>
            <a:r>
              <a:rPr lang="es-MX" sz="3400" b="1" spc="-70" dirty="0" err="1">
                <a:solidFill>
                  <a:schemeClr val="bg1"/>
                </a:solidFill>
                <a:latin typeface="Trebuchet MS"/>
                <a:ea typeface="+mj-ea"/>
              </a:rPr>
              <a:t>names</a:t>
            </a:r>
            <a:r>
              <a:rPr lang="es-MX" sz="3400" b="1" spc="-70" dirty="0">
                <a:solidFill>
                  <a:schemeClr val="bg1"/>
                </a:solidFill>
                <a:latin typeface="Trebuchet MS"/>
                <a:ea typeface="+mj-ea"/>
              </a:rPr>
              <a:t> and </a:t>
            </a:r>
            <a:r>
              <a:rPr lang="es-MX" sz="3400" b="1" spc="-70" dirty="0" err="1">
                <a:solidFill>
                  <a:schemeClr val="bg1"/>
                </a:solidFill>
                <a:latin typeface="Trebuchet MS"/>
                <a:ea typeface="+mj-ea"/>
              </a:rPr>
              <a:t>addresses</a:t>
            </a:r>
            <a:r>
              <a:rPr lang="es-MX" sz="3400" b="1" spc="-70" dirty="0">
                <a:solidFill>
                  <a:schemeClr val="bg1"/>
                </a:solidFill>
                <a:latin typeface="Trebuchet MS"/>
                <a:ea typeface="+mj-ea"/>
              </a:rPr>
              <a:t> </a:t>
            </a:r>
            <a:endParaRPr sz="3400" b="1" spc="-70" dirty="0">
              <a:solidFill>
                <a:schemeClr val="bg1"/>
              </a:solidFill>
              <a:latin typeface="Trebuchet MS"/>
              <a:ea typeface="+mj-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71224" y="1903729"/>
            <a:ext cx="3847690" cy="44268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2200" spc="-5" dirty="0">
                <a:latin typeface="Arial"/>
                <a:cs typeface="Arial"/>
              </a:rPr>
              <a:t>This part shows how to go from a description of a place (that is, the name of a university) to the values of its (probably) geographic coordinates.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2200" spc="-5" dirty="0">
                <a:latin typeface="Arial"/>
                <a:cs typeface="Arial"/>
              </a:rPr>
              <a:t>Behind the scenes, this uses Google Maps, you do not need to process the entire data set. This may take a while. We will create a Customized Facets -&gt; Duplicates Faced on the University column.</a:t>
            </a:r>
            <a:endParaRPr sz="2200" dirty="0">
              <a:latin typeface="Arial"/>
              <a:cs typeface="Arial"/>
            </a:endParaRPr>
          </a:p>
        </p:txBody>
      </p:sp>
      <p:pic>
        <p:nvPicPr>
          <p:cNvPr id="6" name="Imagen 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16DA60F8-5A27-4124-B59D-C5B2B91C4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80" y="1903729"/>
            <a:ext cx="5524910" cy="44845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9389" y="642619"/>
            <a:ext cx="7132320" cy="542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r>
              <a:rPr lang="es-MX" spc="-70" dirty="0" err="1"/>
              <a:t>Geocoding</a:t>
            </a:r>
            <a:r>
              <a:rPr lang="es-MX" spc="-70" dirty="0"/>
              <a:t> </a:t>
            </a:r>
            <a:r>
              <a:rPr lang="es-MX" spc="-70" dirty="0" err="1"/>
              <a:t>names</a:t>
            </a:r>
            <a:r>
              <a:rPr lang="es-MX" spc="-70" dirty="0"/>
              <a:t> and </a:t>
            </a:r>
            <a:r>
              <a:rPr lang="es-MX" spc="-70" dirty="0" err="1"/>
              <a:t>addresses</a:t>
            </a:r>
            <a:r>
              <a:rPr lang="es-MX" spc="-70" dirty="0"/>
              <a:t>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85C793A-B493-4983-93BB-ABD16DD3B9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30" t="16398" r="26575" b="5646"/>
          <a:stretch/>
        </p:blipFill>
        <p:spPr>
          <a:xfrm>
            <a:off x="12700" y="1720850"/>
            <a:ext cx="4648200" cy="441960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853AB4D-AF99-4760-B6D7-6668234987A9}"/>
              </a:ext>
            </a:extLst>
          </p:cNvPr>
          <p:cNvSpPr/>
          <p:nvPr/>
        </p:nvSpPr>
        <p:spPr>
          <a:xfrm>
            <a:off x="241300" y="3540760"/>
            <a:ext cx="2667000" cy="542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BD6B53E9-9C12-4092-A054-61F0DEF22E65}"/>
              </a:ext>
            </a:extLst>
          </p:cNvPr>
          <p:cNvSpPr/>
          <p:nvPr/>
        </p:nvSpPr>
        <p:spPr>
          <a:xfrm flipV="1">
            <a:off x="239486" y="4695371"/>
            <a:ext cx="3810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4C69F83-933C-4F04-8D21-5944A0763773}"/>
              </a:ext>
            </a:extLst>
          </p:cNvPr>
          <p:cNvSpPr/>
          <p:nvPr/>
        </p:nvSpPr>
        <p:spPr>
          <a:xfrm>
            <a:off x="3975100" y="5607050"/>
            <a:ext cx="4572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473B62E-9DE2-48AD-B505-F93DF2F5F1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52" t="39247" r="30352" b="27196"/>
          <a:stretch/>
        </p:blipFill>
        <p:spPr>
          <a:xfrm>
            <a:off x="5422902" y="1720850"/>
            <a:ext cx="3962400" cy="190245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A035646C-BDF2-4498-80B2-0DA883C59BF9}"/>
              </a:ext>
            </a:extLst>
          </p:cNvPr>
          <p:cNvSpPr/>
          <p:nvPr/>
        </p:nvSpPr>
        <p:spPr>
          <a:xfrm>
            <a:off x="7404102" y="2940050"/>
            <a:ext cx="1828800" cy="387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8DAA3CAF-A8D2-4FE2-8E79-A4DEDCBA0A4D}"/>
              </a:ext>
            </a:extLst>
          </p:cNvPr>
          <p:cNvSpPr/>
          <p:nvPr/>
        </p:nvSpPr>
        <p:spPr>
          <a:xfrm>
            <a:off x="4775200" y="2397760"/>
            <a:ext cx="533402" cy="54229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8489" y="642619"/>
            <a:ext cx="6294120" cy="542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r>
              <a:rPr lang="es-MX" spc="-70" dirty="0" err="1"/>
              <a:t>Geocoding</a:t>
            </a:r>
            <a:r>
              <a:rPr lang="es-MX" spc="-70" dirty="0"/>
              <a:t> </a:t>
            </a:r>
            <a:r>
              <a:rPr lang="es-MX" spc="-70" dirty="0" err="1"/>
              <a:t>names</a:t>
            </a:r>
            <a:r>
              <a:rPr lang="es-MX" spc="-70" dirty="0"/>
              <a:t> and </a:t>
            </a:r>
            <a:r>
              <a:rPr lang="es-MX" spc="-70" dirty="0" err="1"/>
              <a:t>addresses</a:t>
            </a:r>
            <a:r>
              <a:rPr lang="es-MX" spc="-70" dirty="0"/>
              <a:t>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7A14EF6-04B6-448E-BE62-BD0FC1BABB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39" t="12365" r="10704" b="9679"/>
          <a:stretch/>
        </p:blipFill>
        <p:spPr>
          <a:xfrm>
            <a:off x="965200" y="2025650"/>
            <a:ext cx="8153400" cy="4419600"/>
          </a:xfrm>
          <a:prstGeom prst="rect">
            <a:avLst/>
          </a:prstGeom>
        </p:spPr>
      </p:pic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7B30E67B-E1B6-4F50-9F67-EB44062310DC}"/>
              </a:ext>
            </a:extLst>
          </p:cNvPr>
          <p:cNvSpPr/>
          <p:nvPr/>
        </p:nvSpPr>
        <p:spPr>
          <a:xfrm>
            <a:off x="241300" y="4006850"/>
            <a:ext cx="914400" cy="3810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84F698B-79ED-4CDC-BD16-F6E3EECC2B2B}"/>
              </a:ext>
            </a:extLst>
          </p:cNvPr>
          <p:cNvSpPr/>
          <p:nvPr/>
        </p:nvSpPr>
        <p:spPr>
          <a:xfrm>
            <a:off x="1155700" y="5607050"/>
            <a:ext cx="13716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2E07457-239C-4D89-BE12-C24C2F730FE5}"/>
              </a:ext>
            </a:extLst>
          </p:cNvPr>
          <p:cNvSpPr/>
          <p:nvPr/>
        </p:nvSpPr>
        <p:spPr>
          <a:xfrm>
            <a:off x="5727700" y="4159250"/>
            <a:ext cx="2454909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D99CA94-0FA1-4F51-960D-4AE66855DB6E}"/>
              </a:ext>
            </a:extLst>
          </p:cNvPr>
          <p:cNvSpPr/>
          <p:nvPr/>
        </p:nvSpPr>
        <p:spPr>
          <a:xfrm>
            <a:off x="5727700" y="5073650"/>
            <a:ext cx="2895600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663039B-0701-48FD-9D4D-553810E263A1}"/>
              </a:ext>
            </a:extLst>
          </p:cNvPr>
          <p:cNvSpPr/>
          <p:nvPr/>
        </p:nvSpPr>
        <p:spPr>
          <a:xfrm>
            <a:off x="5575300" y="4921250"/>
            <a:ext cx="32004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88489" y="642619"/>
            <a:ext cx="6294120" cy="542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r>
              <a:rPr lang="es-MX" sz="3400" b="1" spc="-70" dirty="0" err="1">
                <a:solidFill>
                  <a:schemeClr val="bg1"/>
                </a:solidFill>
                <a:latin typeface="Trebuchet MS"/>
              </a:rPr>
              <a:t>Geocoding</a:t>
            </a:r>
            <a:r>
              <a:rPr lang="es-MX" sz="3400" b="1" spc="-70" dirty="0">
                <a:solidFill>
                  <a:schemeClr val="bg1"/>
                </a:solidFill>
                <a:latin typeface="Trebuchet MS"/>
              </a:rPr>
              <a:t> </a:t>
            </a:r>
            <a:r>
              <a:rPr lang="es-MX" sz="3400" b="1" spc="-70" dirty="0" err="1">
                <a:solidFill>
                  <a:schemeClr val="bg1"/>
                </a:solidFill>
                <a:latin typeface="Trebuchet MS"/>
              </a:rPr>
              <a:t>names</a:t>
            </a:r>
            <a:r>
              <a:rPr lang="es-MX" sz="3400" b="1" spc="-70" dirty="0">
                <a:solidFill>
                  <a:schemeClr val="bg1"/>
                </a:solidFill>
                <a:latin typeface="Trebuchet MS"/>
              </a:rPr>
              <a:t> and </a:t>
            </a:r>
            <a:r>
              <a:rPr lang="es-MX" sz="3400" b="1" spc="-70" dirty="0" err="1">
                <a:solidFill>
                  <a:schemeClr val="bg1"/>
                </a:solidFill>
                <a:latin typeface="Trebuchet MS"/>
              </a:rPr>
              <a:t>addresses</a:t>
            </a:r>
            <a:r>
              <a:rPr lang="es-MX" sz="3400" b="1" spc="-70" dirty="0">
                <a:solidFill>
                  <a:schemeClr val="bg1"/>
                </a:solidFill>
                <a:latin typeface="Trebuchet MS"/>
              </a:rPr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F6B942E-62C0-405E-9157-DF3FA4F21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7" t="9678" r="63602"/>
          <a:stretch/>
        </p:blipFill>
        <p:spPr>
          <a:xfrm>
            <a:off x="1079500" y="1793197"/>
            <a:ext cx="2971800" cy="51206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199367B-7F24-414E-B291-A7BA09D16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6" t="9678" r="61335" b="4302"/>
          <a:stretch/>
        </p:blipFill>
        <p:spPr>
          <a:xfrm>
            <a:off x="5499100" y="1793197"/>
            <a:ext cx="3352800" cy="48768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647F23B-893B-468E-8A44-67A5BEF26DF7}"/>
              </a:ext>
            </a:extLst>
          </p:cNvPr>
          <p:cNvSpPr/>
          <p:nvPr/>
        </p:nvSpPr>
        <p:spPr>
          <a:xfrm>
            <a:off x="5880100" y="5911850"/>
            <a:ext cx="1676400" cy="758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8489" y="642619"/>
            <a:ext cx="6294120" cy="542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5" dirty="0"/>
              <a:t>Geocoding</a:t>
            </a:r>
            <a:r>
              <a:rPr spc="-345" dirty="0"/>
              <a:t> </a:t>
            </a:r>
            <a:r>
              <a:rPr spc="-25" dirty="0"/>
              <a:t>names</a:t>
            </a:r>
            <a:r>
              <a:rPr spc="-355" dirty="0"/>
              <a:t> </a:t>
            </a:r>
            <a:r>
              <a:rPr spc="-15" dirty="0"/>
              <a:t>and</a:t>
            </a:r>
            <a:r>
              <a:rPr spc="-350" dirty="0"/>
              <a:t> </a:t>
            </a:r>
            <a:r>
              <a:rPr spc="-25" dirty="0"/>
              <a:t>addresses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17A8D8F-9C1B-4D25-9FEB-A579D8D435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09" r="26574" b="4302"/>
          <a:stretch/>
        </p:blipFill>
        <p:spPr>
          <a:xfrm>
            <a:off x="1097280" y="2253161"/>
            <a:ext cx="7404100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88489" y="642619"/>
            <a:ext cx="6294120" cy="542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400" b="1" spc="-45" dirty="0">
                <a:solidFill>
                  <a:srgbClr val="FFFFFF"/>
                </a:solidFill>
                <a:latin typeface="Trebuchet MS"/>
                <a:cs typeface="Trebuchet MS"/>
              </a:rPr>
              <a:t>Geocoding</a:t>
            </a:r>
            <a:r>
              <a:rPr sz="3400" b="1" spc="-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b="1" spc="-25" dirty="0">
                <a:solidFill>
                  <a:srgbClr val="FFFFFF"/>
                </a:solidFill>
                <a:latin typeface="Trebuchet MS"/>
                <a:cs typeface="Trebuchet MS"/>
              </a:rPr>
              <a:t>names</a:t>
            </a:r>
            <a:r>
              <a:rPr sz="3400" b="1" spc="-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b="1" spc="-1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400" b="1" spc="-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b="1" spc="-25" dirty="0">
                <a:solidFill>
                  <a:srgbClr val="FFFFFF"/>
                </a:solidFill>
                <a:latin typeface="Trebuchet MS"/>
                <a:cs typeface="Trebuchet MS"/>
              </a:rPr>
              <a:t>addresses</a:t>
            </a:r>
            <a:endParaRPr sz="3400">
              <a:latin typeface="Trebuchet MS"/>
              <a:cs typeface="Trebuchet M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E1E4FD1-C141-4943-8157-CD57A0AF1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954" t="52687" r="23552" b="13711"/>
          <a:stretch/>
        </p:blipFill>
        <p:spPr>
          <a:xfrm>
            <a:off x="250189" y="1720850"/>
            <a:ext cx="3276600" cy="1905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94E8E04-F6CB-407D-B72A-2162F0A39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955" t="47312" r="13728" b="11022"/>
          <a:stretch/>
        </p:blipFill>
        <p:spPr>
          <a:xfrm>
            <a:off x="5021943" y="1720850"/>
            <a:ext cx="4267200" cy="2362200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D6F4AD33-BC69-4F21-AF31-1144C642AC0B}"/>
              </a:ext>
            </a:extLst>
          </p:cNvPr>
          <p:cNvSpPr/>
          <p:nvPr/>
        </p:nvSpPr>
        <p:spPr>
          <a:xfrm>
            <a:off x="3526789" y="2330450"/>
            <a:ext cx="1134111" cy="9144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99FA2420-8D10-4E39-B0DF-7B1FA2401CBF}"/>
              </a:ext>
            </a:extLst>
          </p:cNvPr>
          <p:cNvSpPr/>
          <p:nvPr/>
        </p:nvSpPr>
        <p:spPr>
          <a:xfrm flipH="1">
            <a:off x="6718300" y="5073650"/>
            <a:ext cx="1371600" cy="9144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F1CBFDB-4911-41C5-89D3-709A5C00CEB1}"/>
              </a:ext>
            </a:extLst>
          </p:cNvPr>
          <p:cNvSpPr/>
          <p:nvPr/>
        </p:nvSpPr>
        <p:spPr>
          <a:xfrm>
            <a:off x="7556500" y="3930650"/>
            <a:ext cx="5334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6" name="Imagen 1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4270BF9-8A99-49B3-8EB7-E43292A80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275" y="4252039"/>
            <a:ext cx="5010849" cy="276263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9B5A1EE5-170C-4280-93AA-E8F848F0F6C7}"/>
              </a:ext>
            </a:extLst>
          </p:cNvPr>
          <p:cNvSpPr/>
          <p:nvPr/>
        </p:nvSpPr>
        <p:spPr>
          <a:xfrm>
            <a:off x="6184097" y="5530850"/>
            <a:ext cx="305603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3B7361-4FF9-479A-9561-9B9B9C91A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900" y="642619"/>
            <a:ext cx="7696200" cy="697231"/>
          </a:xfrm>
        </p:spPr>
        <p:txBody>
          <a:bodyPr/>
          <a:lstStyle/>
          <a:p>
            <a:pPr marL="12700">
              <a:spcBef>
                <a:spcPts val="90"/>
              </a:spcBef>
            </a:pPr>
            <a:r>
              <a:rPr lang="es-MX" spc="-70" dirty="0" err="1"/>
              <a:t>Geocoding</a:t>
            </a:r>
            <a:r>
              <a:rPr lang="es-MX" spc="-70" dirty="0"/>
              <a:t> </a:t>
            </a:r>
            <a:r>
              <a:rPr lang="es-MX" spc="-70" dirty="0" err="1"/>
              <a:t>names</a:t>
            </a:r>
            <a:r>
              <a:rPr lang="es-MX" spc="-70" dirty="0"/>
              <a:t> and </a:t>
            </a:r>
            <a:r>
              <a:rPr lang="es-MX" spc="-70" dirty="0" err="1"/>
              <a:t>addresses</a:t>
            </a:r>
            <a:r>
              <a:rPr lang="es-MX" spc="-70" dirty="0"/>
              <a:t> </a:t>
            </a:r>
          </a:p>
        </p:txBody>
      </p:sp>
      <p:pic>
        <p:nvPicPr>
          <p:cNvPr id="4" name="Imagen 3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F789B4F3-AF27-4075-8F4E-2F41AC735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2025650"/>
            <a:ext cx="6058841" cy="510038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7F5A1FB1-F1BF-4719-A04A-4B5964825813}"/>
              </a:ext>
            </a:extLst>
          </p:cNvPr>
          <p:cNvSpPr/>
          <p:nvPr/>
        </p:nvSpPr>
        <p:spPr>
          <a:xfrm>
            <a:off x="2984500" y="2482850"/>
            <a:ext cx="28956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EF27F68-E314-41BD-ADDD-F58D873E7F04}"/>
              </a:ext>
            </a:extLst>
          </p:cNvPr>
          <p:cNvSpPr/>
          <p:nvPr/>
        </p:nvSpPr>
        <p:spPr>
          <a:xfrm>
            <a:off x="6565900" y="2482850"/>
            <a:ext cx="990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9274655-9605-4656-963D-E938BA599E69}"/>
              </a:ext>
            </a:extLst>
          </p:cNvPr>
          <p:cNvSpPr/>
          <p:nvPr/>
        </p:nvSpPr>
        <p:spPr>
          <a:xfrm>
            <a:off x="1993900" y="3778250"/>
            <a:ext cx="44196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1506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BF4B3D-1F6B-4106-A3DE-FFDDD42F4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900" y="642619"/>
            <a:ext cx="7696200" cy="542290"/>
          </a:xfrm>
        </p:spPr>
        <p:txBody>
          <a:bodyPr/>
          <a:lstStyle/>
          <a:p>
            <a:pPr marL="12700">
              <a:spcBef>
                <a:spcPts val="90"/>
              </a:spcBef>
            </a:pPr>
            <a:r>
              <a:rPr lang="es-MX" spc="-70" dirty="0" err="1"/>
              <a:t>Geocoding</a:t>
            </a:r>
            <a:r>
              <a:rPr lang="es-MX" spc="-70" dirty="0"/>
              <a:t> </a:t>
            </a:r>
            <a:r>
              <a:rPr lang="es-MX" spc="-70" dirty="0" err="1"/>
              <a:t>names</a:t>
            </a:r>
            <a:r>
              <a:rPr lang="es-MX" spc="-70" dirty="0"/>
              <a:t> and </a:t>
            </a:r>
            <a:r>
              <a:rPr lang="es-MX" spc="-70" dirty="0" err="1"/>
              <a:t>addresses</a:t>
            </a:r>
            <a:r>
              <a:rPr lang="es-MX" spc="-70" dirty="0"/>
              <a:t> </a:t>
            </a:r>
          </a:p>
        </p:txBody>
      </p:sp>
      <p:pic>
        <p:nvPicPr>
          <p:cNvPr id="5" name="Imagen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1F1F401D-7444-4B9A-BD87-3FD8878EE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949450"/>
            <a:ext cx="4515480" cy="438211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BFF6AC2-5D42-4E18-BA60-AB8DD7B6A861}"/>
              </a:ext>
            </a:extLst>
          </p:cNvPr>
          <p:cNvSpPr txBox="1"/>
          <p:nvPr/>
        </p:nvSpPr>
        <p:spPr>
          <a:xfrm>
            <a:off x="5194301" y="1949450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create a new column from </a:t>
            </a:r>
            <a:r>
              <a:rPr lang="en-US" dirty="0" err="1"/>
              <a:t>geocodingResponse</a:t>
            </a:r>
            <a:r>
              <a:rPr lang="en-US" dirty="0"/>
              <a:t>.</a:t>
            </a:r>
          </a:p>
          <a:p>
            <a:r>
              <a:rPr lang="en-US" dirty="0"/>
              <a:t>Edit column -&gt; Add column based on this column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54007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A4C1A-F6AE-48F1-B8AD-15A9315C8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642619"/>
            <a:ext cx="8686800" cy="1046440"/>
          </a:xfrm>
        </p:spPr>
        <p:txBody>
          <a:bodyPr/>
          <a:lstStyle/>
          <a:p>
            <a:r>
              <a:rPr lang="es-MX" spc="-70" dirty="0" err="1"/>
              <a:t>Geocoding</a:t>
            </a:r>
            <a:r>
              <a:rPr lang="es-MX" spc="-70" dirty="0"/>
              <a:t> </a:t>
            </a:r>
            <a:r>
              <a:rPr lang="es-MX" spc="-70" dirty="0" err="1"/>
              <a:t>names</a:t>
            </a:r>
            <a:r>
              <a:rPr lang="es-MX" spc="-70" dirty="0"/>
              <a:t> and </a:t>
            </a:r>
            <a:r>
              <a:rPr lang="es-MX" spc="-70" dirty="0" err="1"/>
              <a:t>addresses</a:t>
            </a:r>
            <a:r>
              <a:rPr lang="es-MX" spc="-70" dirty="0"/>
              <a:t> </a:t>
            </a:r>
            <a:br>
              <a:rPr lang="es-MX" spc="-70" dirty="0"/>
            </a:br>
            <a:endParaRPr lang="es-MX" dirty="0"/>
          </a:p>
        </p:txBody>
      </p:sp>
      <p:pic>
        <p:nvPicPr>
          <p:cNvPr id="5" name="Imagen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DF88C3CA-C7CE-4B29-9725-177C5875D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64" y="1922084"/>
            <a:ext cx="6687483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38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73E320-8591-4B37-9556-35F922DB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42619"/>
            <a:ext cx="8991600" cy="542290"/>
          </a:xfrm>
        </p:spPr>
        <p:txBody>
          <a:bodyPr/>
          <a:lstStyle/>
          <a:p>
            <a:pPr marL="12700">
              <a:spcBef>
                <a:spcPts val="90"/>
              </a:spcBef>
            </a:pPr>
            <a:r>
              <a:rPr lang="es-MX" spc="-70" dirty="0" err="1"/>
              <a:t>Geocoding</a:t>
            </a:r>
            <a:r>
              <a:rPr lang="es-MX" spc="-70" dirty="0"/>
              <a:t> </a:t>
            </a:r>
            <a:r>
              <a:rPr lang="es-MX" spc="-70" dirty="0" err="1"/>
              <a:t>names</a:t>
            </a:r>
            <a:r>
              <a:rPr lang="es-MX" spc="-70" dirty="0"/>
              <a:t> and </a:t>
            </a:r>
            <a:r>
              <a:rPr lang="es-MX" spc="-70" dirty="0" err="1"/>
              <a:t>addresses</a:t>
            </a:r>
            <a:r>
              <a:rPr lang="es-MX" spc="-70" dirty="0"/>
              <a:t> </a:t>
            </a:r>
          </a:p>
        </p:txBody>
      </p:sp>
      <p:pic>
        <p:nvPicPr>
          <p:cNvPr id="5" name="Imagen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4F9104B8-B885-4E3F-BBA2-72048FC5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975611"/>
            <a:ext cx="6630325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08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87190" y="642619"/>
            <a:ext cx="1702435" cy="542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100" dirty="0"/>
              <a:t>M</a:t>
            </a:r>
            <a:r>
              <a:rPr spc="15" dirty="0"/>
              <a:t>a</a:t>
            </a:r>
            <a:r>
              <a:rPr spc="-15" dirty="0"/>
              <a:t>p</a:t>
            </a:r>
            <a:r>
              <a:rPr spc="-25" dirty="0"/>
              <a:t>p</a:t>
            </a:r>
            <a:r>
              <a:rPr spc="-30" dirty="0"/>
              <a:t>i</a:t>
            </a:r>
            <a:r>
              <a:rPr spc="-35" dirty="0"/>
              <a:t>n</a:t>
            </a:r>
            <a:r>
              <a:rPr spc="140" dirty="0"/>
              <a:t>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2372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9740"/>
            <a:ext cx="8347075" cy="67310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2460"/>
              </a:lnSpc>
              <a:spcBef>
                <a:spcPts val="330"/>
              </a:spcBef>
            </a:pPr>
            <a:r>
              <a:rPr sz="2200" spc="-5" dirty="0">
                <a:latin typeface="Liberation Sans"/>
                <a:cs typeface="Liberation Sans"/>
              </a:rPr>
              <a:t>Once we have collected approx 300 records with its respective  coordinates (lat,long). </a:t>
            </a:r>
            <a:r>
              <a:rPr sz="2200" spc="-20" dirty="0">
                <a:latin typeface="Liberation Sans"/>
                <a:cs typeface="Liberation Sans"/>
              </a:rPr>
              <a:t>We </a:t>
            </a:r>
            <a:r>
              <a:rPr sz="2200" spc="-5" dirty="0">
                <a:latin typeface="Liberation Sans"/>
                <a:cs typeface="Liberation Sans"/>
              </a:rPr>
              <a:t>need to export this dataset into </a:t>
            </a:r>
            <a:r>
              <a:rPr sz="2200" dirty="0">
                <a:latin typeface="Liberation Sans"/>
                <a:cs typeface="Liberation Sans"/>
              </a:rPr>
              <a:t>a </a:t>
            </a:r>
            <a:r>
              <a:rPr sz="2200" spc="-5" dirty="0">
                <a:latin typeface="Liberation Sans"/>
                <a:cs typeface="Liberation Sans"/>
              </a:rPr>
              <a:t>.csv</a:t>
            </a:r>
            <a:r>
              <a:rPr sz="2200" spc="75" dirty="0">
                <a:latin typeface="Liberation Sans"/>
                <a:cs typeface="Liberation Sans"/>
              </a:rPr>
              <a:t> </a:t>
            </a:r>
            <a:r>
              <a:rPr sz="2200" spc="-5" dirty="0">
                <a:latin typeface="Liberation Sans"/>
                <a:cs typeface="Liberation Sans"/>
              </a:rPr>
              <a:t>file</a:t>
            </a:r>
            <a:endParaRPr sz="2200" dirty="0">
              <a:latin typeface="Liberation Sans"/>
              <a:cs typeface="Liberation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5600" y="3006089"/>
            <a:ext cx="3892550" cy="2951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91659" y="2698106"/>
            <a:ext cx="5552440" cy="3637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35579" y="4320540"/>
            <a:ext cx="1357630" cy="0"/>
          </a:xfrm>
          <a:custGeom>
            <a:avLst/>
            <a:gdLst/>
            <a:ahLst/>
            <a:cxnLst/>
            <a:rect l="l" t="t" r="r" b="b"/>
            <a:pathLst>
              <a:path w="1357629">
                <a:moveTo>
                  <a:pt x="0" y="0"/>
                </a:moveTo>
                <a:lnTo>
                  <a:pt x="135763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85590" y="4265929"/>
            <a:ext cx="162560" cy="107950"/>
          </a:xfrm>
          <a:custGeom>
            <a:avLst/>
            <a:gdLst/>
            <a:ahLst/>
            <a:cxnLst/>
            <a:rect l="l" t="t" r="r" b="b"/>
            <a:pathLst>
              <a:path w="162560" h="107950">
                <a:moveTo>
                  <a:pt x="0" y="0"/>
                </a:moveTo>
                <a:lnTo>
                  <a:pt x="0" y="107950"/>
                </a:lnTo>
                <a:lnTo>
                  <a:pt x="16256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91659" y="3528059"/>
            <a:ext cx="1440180" cy="2807970"/>
          </a:xfrm>
          <a:custGeom>
            <a:avLst/>
            <a:gdLst/>
            <a:ahLst/>
            <a:cxnLst/>
            <a:rect l="l" t="t" r="r" b="b"/>
            <a:pathLst>
              <a:path w="1440179" h="2807970">
                <a:moveTo>
                  <a:pt x="720089" y="2807970"/>
                </a:moveTo>
                <a:lnTo>
                  <a:pt x="0" y="2807970"/>
                </a:lnTo>
                <a:lnTo>
                  <a:pt x="0" y="0"/>
                </a:lnTo>
                <a:lnTo>
                  <a:pt x="1440179" y="0"/>
                </a:lnTo>
                <a:lnTo>
                  <a:pt x="1440179" y="2807970"/>
                </a:lnTo>
                <a:lnTo>
                  <a:pt x="720089" y="2807970"/>
                </a:lnTo>
                <a:close/>
              </a:path>
            </a:pathLst>
          </a:custGeom>
          <a:ln w="3175">
            <a:solidFill>
              <a:srgbClr val="FF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15530" y="3455670"/>
            <a:ext cx="1728470" cy="288290"/>
          </a:xfrm>
          <a:custGeom>
            <a:avLst/>
            <a:gdLst/>
            <a:ahLst/>
            <a:cxnLst/>
            <a:rect l="l" t="t" r="r" b="b"/>
            <a:pathLst>
              <a:path w="1728470" h="288289">
                <a:moveTo>
                  <a:pt x="864870" y="288289"/>
                </a:moveTo>
                <a:lnTo>
                  <a:pt x="0" y="288289"/>
                </a:lnTo>
                <a:lnTo>
                  <a:pt x="0" y="0"/>
                </a:lnTo>
                <a:lnTo>
                  <a:pt x="1728470" y="0"/>
                </a:lnTo>
                <a:lnTo>
                  <a:pt x="1728470" y="288289"/>
                </a:lnTo>
                <a:lnTo>
                  <a:pt x="864870" y="288289"/>
                </a:lnTo>
                <a:close/>
              </a:path>
            </a:pathLst>
          </a:custGeom>
          <a:ln w="3175">
            <a:solidFill>
              <a:srgbClr val="FF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48560" y="3528059"/>
            <a:ext cx="1799589" cy="359410"/>
          </a:xfrm>
          <a:custGeom>
            <a:avLst/>
            <a:gdLst/>
            <a:ahLst/>
            <a:cxnLst/>
            <a:rect l="l" t="t" r="r" b="b"/>
            <a:pathLst>
              <a:path w="1799589" h="359410">
                <a:moveTo>
                  <a:pt x="899160" y="359410"/>
                </a:moveTo>
                <a:lnTo>
                  <a:pt x="0" y="359410"/>
                </a:lnTo>
                <a:lnTo>
                  <a:pt x="0" y="0"/>
                </a:lnTo>
                <a:lnTo>
                  <a:pt x="1799589" y="0"/>
                </a:lnTo>
                <a:lnTo>
                  <a:pt x="1799589" y="359410"/>
                </a:lnTo>
                <a:lnTo>
                  <a:pt x="899160" y="359410"/>
                </a:lnTo>
                <a:close/>
              </a:path>
            </a:pathLst>
          </a:custGeom>
          <a:ln w="3175">
            <a:solidFill>
              <a:srgbClr val="FF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3590" y="642619"/>
            <a:ext cx="8501380" cy="542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r>
              <a:rPr lang="es-MX" spc="-70" dirty="0" err="1"/>
              <a:t>Geocoding</a:t>
            </a:r>
            <a:r>
              <a:rPr lang="es-MX" spc="-70" dirty="0"/>
              <a:t> </a:t>
            </a:r>
            <a:r>
              <a:rPr lang="es-MX" spc="-70" dirty="0" err="1"/>
              <a:t>names</a:t>
            </a:r>
            <a:r>
              <a:rPr lang="es-MX" spc="-70" dirty="0"/>
              <a:t> and </a:t>
            </a:r>
            <a:r>
              <a:rPr lang="es-MX" spc="-70" dirty="0" err="1"/>
              <a:t>addresses</a:t>
            </a:r>
            <a:r>
              <a:rPr lang="es-MX" spc="-70" dirty="0"/>
              <a:t> 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469" y="1805940"/>
            <a:ext cx="9573895" cy="68352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2460"/>
              </a:lnSpc>
              <a:spcBef>
                <a:spcPts val="330"/>
              </a:spcBef>
            </a:pPr>
            <a:r>
              <a:rPr lang="en-US" sz="2200" spc="-5" dirty="0">
                <a:latin typeface="Liberation Sans"/>
                <a:cs typeface="Liberation Sans"/>
              </a:rPr>
              <a:t>We will select the Sub filter False to mark the records with a star </a:t>
            </a:r>
            <a:r>
              <a:rPr lang="en-US" sz="2200" b="1" spc="-5" dirty="0">
                <a:latin typeface="Liberation Sans"/>
              </a:rPr>
              <a:t>Edit rows -&gt; Star rows</a:t>
            </a:r>
            <a:r>
              <a:rPr lang="en-US" sz="2200" spc="-5" dirty="0">
                <a:latin typeface="Liberation Sans"/>
                <a:cs typeface="Liberation Sans"/>
              </a:rPr>
              <a:t> on the column All.</a:t>
            </a:r>
            <a:endParaRPr sz="2200" dirty="0">
              <a:latin typeface="Liberation Sans"/>
              <a:cs typeface="Liberation Sans"/>
            </a:endParaRPr>
          </a:p>
        </p:txBody>
      </p:sp>
      <p:pic>
        <p:nvPicPr>
          <p:cNvPr id="7" name="Imagen 6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69D91204-6433-442E-BB32-0F64061F9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90" y="2741466"/>
            <a:ext cx="7963353" cy="41724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ABE6D-2BD8-4EC8-97C0-4FF6855F4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906" y="487316"/>
            <a:ext cx="4267200" cy="773431"/>
          </a:xfrm>
        </p:spPr>
        <p:txBody>
          <a:bodyPr/>
          <a:lstStyle/>
          <a:p>
            <a:r>
              <a:rPr lang="es-MX" spc="100" dirty="0" err="1"/>
              <a:t>M</a:t>
            </a:r>
            <a:r>
              <a:rPr lang="es-MX" spc="15" dirty="0" err="1"/>
              <a:t>a</a:t>
            </a:r>
            <a:r>
              <a:rPr lang="es-MX" spc="-15" dirty="0" err="1"/>
              <a:t>p</a:t>
            </a:r>
            <a:r>
              <a:rPr lang="es-MX" spc="-25" dirty="0" err="1"/>
              <a:t>p</a:t>
            </a:r>
            <a:r>
              <a:rPr lang="es-MX" spc="-30" dirty="0" err="1"/>
              <a:t>i</a:t>
            </a:r>
            <a:r>
              <a:rPr lang="es-MX" spc="-35" dirty="0" err="1"/>
              <a:t>n</a:t>
            </a:r>
            <a:r>
              <a:rPr lang="es-MX" spc="140" dirty="0" err="1"/>
              <a:t>g</a:t>
            </a:r>
            <a:r>
              <a:rPr lang="es-MX" spc="140" dirty="0"/>
              <a:t> (</a:t>
            </a:r>
            <a:r>
              <a:rPr lang="es-MX" spc="140" dirty="0" err="1"/>
              <a:t>Optional</a:t>
            </a:r>
            <a:r>
              <a:rPr lang="es-MX" spc="140" dirty="0"/>
              <a:t>)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11FD0B-0A70-4A5F-AA64-28B6559DF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6609" y="1717040"/>
            <a:ext cx="3435985" cy="2954655"/>
          </a:xfrm>
        </p:spPr>
        <p:txBody>
          <a:bodyPr/>
          <a:lstStyle/>
          <a:p>
            <a:pPr algn="just"/>
            <a:r>
              <a:rPr lang="en-US" dirty="0"/>
              <a:t>we copy the downloaded file to the resources folder and execute the script there content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9B31DF3-A512-4593-9417-C1DB881B2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17" t="9678" r="69647" b="64784"/>
          <a:stretch/>
        </p:blipFill>
        <p:spPr>
          <a:xfrm>
            <a:off x="241300" y="1949450"/>
            <a:ext cx="5491213" cy="434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38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87190" y="642619"/>
            <a:ext cx="1702435" cy="542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100" dirty="0"/>
              <a:t>M</a:t>
            </a:r>
            <a:r>
              <a:rPr spc="15" dirty="0"/>
              <a:t>a</a:t>
            </a:r>
            <a:r>
              <a:rPr spc="-15" dirty="0"/>
              <a:t>p</a:t>
            </a:r>
            <a:r>
              <a:rPr spc="-25" dirty="0"/>
              <a:t>p</a:t>
            </a:r>
            <a:r>
              <a:rPr spc="-30" dirty="0"/>
              <a:t>i</a:t>
            </a:r>
            <a:r>
              <a:rPr spc="-35" dirty="0"/>
              <a:t>n</a:t>
            </a:r>
            <a:r>
              <a:rPr spc="140" dirty="0"/>
              <a:t>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2372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9740"/>
            <a:ext cx="8428990" cy="1440138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2460"/>
              </a:lnSpc>
              <a:spcBef>
                <a:spcPts val="330"/>
              </a:spcBef>
            </a:pPr>
            <a:r>
              <a:rPr lang="en-US" sz="2200" spc="-5" dirty="0">
                <a:latin typeface="Liberation Sans"/>
                <a:cs typeface="Liberation Sans"/>
              </a:rPr>
              <a:t>we access the </a:t>
            </a:r>
            <a:r>
              <a:rPr lang="en-US" sz="2200" spc="-5" dirty="0" err="1">
                <a:latin typeface="Liberation Sans"/>
                <a:cs typeface="Liberation Sans"/>
              </a:rPr>
              <a:t>url</a:t>
            </a:r>
            <a:r>
              <a:rPr lang="en-US" sz="2200" spc="-5" dirty="0">
                <a:latin typeface="Liberation Sans"/>
                <a:cs typeface="Liberation Sans"/>
              </a:rPr>
              <a:t> provided for mapping with our google account.</a:t>
            </a:r>
          </a:p>
          <a:p>
            <a:pPr marL="12700" marR="5080">
              <a:lnSpc>
                <a:spcPts val="2460"/>
              </a:lnSpc>
              <a:spcBef>
                <a:spcPts val="330"/>
              </a:spcBef>
            </a:pPr>
            <a:endParaRPr lang="en-US" sz="2200" spc="-5" dirty="0">
              <a:latin typeface="Liberation Sans"/>
              <a:cs typeface="Liberation Sans"/>
            </a:endParaRPr>
          </a:p>
          <a:p>
            <a:pPr marL="12700" marR="5080">
              <a:lnSpc>
                <a:spcPts val="2460"/>
              </a:lnSpc>
              <a:spcBef>
                <a:spcPts val="330"/>
              </a:spcBef>
            </a:pPr>
            <a:r>
              <a:rPr lang="es-MX" sz="2200" dirty="0">
                <a:latin typeface="Liberation Sans"/>
                <a:cs typeface="Liberation Sans"/>
                <a:hlinkClick r:id="rId2"/>
              </a:rPr>
              <a:t>https://www.google.com/mymaps</a:t>
            </a:r>
            <a:r>
              <a:rPr lang="es-MX" sz="2200" dirty="0">
                <a:latin typeface="Liberation Sans"/>
                <a:cs typeface="Liberation Sans"/>
              </a:rPr>
              <a:t> </a:t>
            </a:r>
          </a:p>
          <a:p>
            <a:pPr marL="12700" marR="5080">
              <a:lnSpc>
                <a:spcPts val="2460"/>
              </a:lnSpc>
              <a:spcBef>
                <a:spcPts val="330"/>
              </a:spcBef>
            </a:pPr>
            <a:r>
              <a:rPr lang="es-MX" sz="2200" dirty="0">
                <a:latin typeface="Liberation Sans"/>
                <a:cs typeface="Liberation Sans"/>
              </a:rPr>
              <a:t>And </a:t>
            </a:r>
            <a:r>
              <a:rPr lang="es-MX" sz="2200" dirty="0" err="1">
                <a:latin typeface="Liberation Sans"/>
                <a:cs typeface="Liberation Sans"/>
              </a:rPr>
              <a:t>start</a:t>
            </a:r>
            <a:r>
              <a:rPr lang="es-MX" sz="2200" dirty="0">
                <a:latin typeface="Liberation Sans"/>
                <a:cs typeface="Liberation Sans"/>
              </a:rPr>
              <a:t> a new </a:t>
            </a:r>
            <a:r>
              <a:rPr lang="es-MX" sz="2200" dirty="0" err="1">
                <a:latin typeface="Liberation Sans"/>
                <a:cs typeface="Liberation Sans"/>
              </a:rPr>
              <a:t>map</a:t>
            </a:r>
            <a:r>
              <a:rPr lang="es-MX" sz="2200" dirty="0">
                <a:latin typeface="Liberation Sans"/>
                <a:cs typeface="Liberation Sans"/>
              </a:rPr>
              <a:t> </a:t>
            </a:r>
            <a:endParaRPr sz="2200" dirty="0">
              <a:latin typeface="Liberation Sans"/>
              <a:cs typeface="Liberation San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3429784-D1DA-4770-9774-657E6511A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5" t="21775" r="4660" b="13867"/>
          <a:stretch/>
        </p:blipFill>
        <p:spPr>
          <a:xfrm>
            <a:off x="597217" y="3265171"/>
            <a:ext cx="8882379" cy="3648710"/>
          </a:xfrm>
          <a:prstGeom prst="rect">
            <a:avLst/>
          </a:prstGeom>
        </p:spPr>
      </p:pic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776421EA-714A-40FB-8FF1-E63A297DF68F}"/>
              </a:ext>
            </a:extLst>
          </p:cNvPr>
          <p:cNvSpPr/>
          <p:nvPr/>
        </p:nvSpPr>
        <p:spPr>
          <a:xfrm flipV="1">
            <a:off x="923289" y="3778250"/>
            <a:ext cx="685800" cy="1371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87190" y="642619"/>
            <a:ext cx="1702435" cy="542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400" b="1" spc="1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400" b="1" spc="1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400" b="1" spc="-1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400" b="1" spc="-2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400" b="1" spc="-3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400" b="1" spc="-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400" b="1" spc="14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3400">
              <a:latin typeface="Trebuchet MS"/>
              <a:cs typeface="Trebuchet M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4D5F599-2F01-4360-A8EC-D30BBA4CB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19" t="35215" r="31864" b="19087"/>
          <a:stretch/>
        </p:blipFill>
        <p:spPr>
          <a:xfrm>
            <a:off x="442688" y="1263650"/>
            <a:ext cx="3581400" cy="25908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D497EDC-0E3C-4F23-A389-1BB558E41C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2" t="15054" r="73426" b="36559"/>
          <a:stretch/>
        </p:blipFill>
        <p:spPr>
          <a:xfrm>
            <a:off x="6870700" y="1111250"/>
            <a:ext cx="2590800" cy="27432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AAD4C005-427F-4F8E-A5D4-98C84AAA5BE3}"/>
              </a:ext>
            </a:extLst>
          </p:cNvPr>
          <p:cNvSpPr/>
          <p:nvPr/>
        </p:nvSpPr>
        <p:spPr>
          <a:xfrm>
            <a:off x="7251700" y="2559050"/>
            <a:ext cx="762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9B65BA8F-5EB8-44D1-873E-CA51D7517E53}"/>
              </a:ext>
            </a:extLst>
          </p:cNvPr>
          <p:cNvSpPr/>
          <p:nvPr/>
        </p:nvSpPr>
        <p:spPr>
          <a:xfrm>
            <a:off x="4643209" y="1949450"/>
            <a:ext cx="1219202" cy="6096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B635C43-FC2E-4B6C-96D9-143F91F1DC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95" t="19312" r="15995" b="5645"/>
          <a:stretch/>
        </p:blipFill>
        <p:spPr>
          <a:xfrm>
            <a:off x="2738210" y="4029529"/>
            <a:ext cx="5029200" cy="311993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87190" y="642619"/>
            <a:ext cx="1702435" cy="542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400" b="1" spc="1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400" b="1" spc="1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400" b="1" spc="-1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400" b="1" spc="-2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400" b="1" spc="-3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400" b="1" spc="-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400" b="1" spc="14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3400">
              <a:latin typeface="Trebuchet MS"/>
              <a:cs typeface="Trebuchet MS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EA159B0-36C2-4208-A6B5-57E79821A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53" t="32527" r="31108" b="19085"/>
          <a:stretch/>
        </p:blipFill>
        <p:spPr>
          <a:xfrm>
            <a:off x="300990" y="1720850"/>
            <a:ext cx="3886200" cy="27432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E4714B3-F2F6-488B-AA98-DE2CD37DD178}"/>
              </a:ext>
            </a:extLst>
          </p:cNvPr>
          <p:cNvSpPr/>
          <p:nvPr/>
        </p:nvSpPr>
        <p:spPr>
          <a:xfrm>
            <a:off x="698500" y="3397250"/>
            <a:ext cx="1447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54B0B21-4A3C-447D-AF95-2BCD55896D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74" t="35215" r="26574" b="21775"/>
          <a:stretch/>
        </p:blipFill>
        <p:spPr>
          <a:xfrm>
            <a:off x="5203371" y="1797050"/>
            <a:ext cx="4724400" cy="243840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36E90806-41ED-4499-A17D-780829F90C95}"/>
              </a:ext>
            </a:extLst>
          </p:cNvPr>
          <p:cNvSpPr/>
          <p:nvPr/>
        </p:nvSpPr>
        <p:spPr>
          <a:xfrm>
            <a:off x="5422900" y="3016250"/>
            <a:ext cx="990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6D57F625-6B5D-4809-90EF-1EA571EC635C}"/>
              </a:ext>
            </a:extLst>
          </p:cNvPr>
          <p:cNvSpPr/>
          <p:nvPr/>
        </p:nvSpPr>
        <p:spPr>
          <a:xfrm>
            <a:off x="4279900" y="3016250"/>
            <a:ext cx="762000" cy="3810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E383934-A1D2-45A5-AE0E-B379D7247318}"/>
              </a:ext>
            </a:extLst>
          </p:cNvPr>
          <p:cNvSpPr/>
          <p:nvPr/>
        </p:nvSpPr>
        <p:spPr>
          <a:xfrm>
            <a:off x="546100" y="3778250"/>
            <a:ext cx="838200" cy="535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DB312F2-FBFB-48A7-8803-7D46D371915B}"/>
              </a:ext>
            </a:extLst>
          </p:cNvPr>
          <p:cNvSpPr/>
          <p:nvPr/>
        </p:nvSpPr>
        <p:spPr>
          <a:xfrm>
            <a:off x="5422900" y="3778250"/>
            <a:ext cx="685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87190" y="642619"/>
            <a:ext cx="1702435" cy="542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400" b="1" spc="1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400" b="1" spc="1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400" b="1" spc="-1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400" b="1" spc="-2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400" b="1" spc="-3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400" b="1" spc="-3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400" b="1" spc="14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3400">
              <a:latin typeface="Trebuchet MS"/>
              <a:cs typeface="Trebuchet MS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37B033C-E542-4E1E-ACFF-C8B96BF4E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86" t="13710" r="5416"/>
          <a:stretch/>
        </p:blipFill>
        <p:spPr>
          <a:xfrm>
            <a:off x="1917700" y="1873250"/>
            <a:ext cx="6019800" cy="48920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3590" y="642619"/>
            <a:ext cx="8501380" cy="542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es-MX" spc="-70" dirty="0" err="1"/>
              <a:t>Geocoding</a:t>
            </a:r>
            <a:r>
              <a:rPr lang="es-MX" spc="-70" dirty="0"/>
              <a:t> </a:t>
            </a:r>
            <a:r>
              <a:rPr lang="es-MX" spc="-70" dirty="0" err="1"/>
              <a:t>names</a:t>
            </a:r>
            <a:r>
              <a:rPr lang="es-MX" spc="-70" dirty="0"/>
              <a:t> and </a:t>
            </a:r>
            <a:r>
              <a:rPr lang="es-MX" spc="-70" dirty="0" err="1"/>
              <a:t>addresses</a:t>
            </a:r>
            <a:r>
              <a:rPr lang="es-MX" spc="-70" dirty="0"/>
              <a:t> </a:t>
            </a:r>
            <a:endParaRPr spc="-40" dirty="0"/>
          </a:p>
        </p:txBody>
      </p:sp>
      <p:sp>
        <p:nvSpPr>
          <p:cNvPr id="3" name="object 3"/>
          <p:cNvSpPr txBox="1"/>
          <p:nvPr/>
        </p:nvSpPr>
        <p:spPr>
          <a:xfrm>
            <a:off x="599440" y="182372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9740"/>
            <a:ext cx="8212455" cy="1042593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 algn="just">
              <a:lnSpc>
                <a:spcPts val="2460"/>
              </a:lnSpc>
              <a:spcBef>
                <a:spcPts val="330"/>
              </a:spcBef>
            </a:pPr>
            <a:r>
              <a:rPr lang="en-US" sz="2200" spc="-20" dirty="0">
                <a:latin typeface="Liberation Sans"/>
                <a:cs typeface="Liberation Sans"/>
              </a:rPr>
              <a:t>We will select the True Sub filter to mark the records with a star, for this we will make a text facet on the University column, </a:t>
            </a:r>
          </a:p>
          <a:p>
            <a:pPr marL="12700" marR="5080">
              <a:lnSpc>
                <a:spcPts val="2460"/>
              </a:lnSpc>
              <a:spcBef>
                <a:spcPts val="330"/>
              </a:spcBef>
            </a:pPr>
            <a:r>
              <a:rPr lang="en-US" sz="2200" b="1" spc="-5" dirty="0">
                <a:latin typeface="Liberation Sans"/>
              </a:rPr>
              <a:t>Facet -&gt; Text Facet</a:t>
            </a:r>
            <a:endParaRPr sz="2200" b="1" spc="-5" dirty="0">
              <a:latin typeface="Liberation San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24C0A34-5B28-4DF8-9858-BE374375B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246" y="3169581"/>
            <a:ext cx="7925906" cy="37343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3590" y="642619"/>
            <a:ext cx="8501380" cy="542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es-MX" spc="-70" dirty="0" err="1"/>
              <a:t>Geocoding</a:t>
            </a:r>
            <a:r>
              <a:rPr lang="es-MX" spc="-70" dirty="0"/>
              <a:t> </a:t>
            </a:r>
            <a:r>
              <a:rPr lang="es-MX" spc="-70" dirty="0" err="1"/>
              <a:t>names</a:t>
            </a:r>
            <a:r>
              <a:rPr lang="es-MX" spc="-70" dirty="0"/>
              <a:t> and </a:t>
            </a:r>
            <a:r>
              <a:rPr lang="es-MX" spc="-70" dirty="0" err="1"/>
              <a:t>addresses</a:t>
            </a:r>
            <a:r>
              <a:rPr lang="es-MX" spc="-70" dirty="0"/>
              <a:t> </a:t>
            </a:r>
            <a:endParaRPr spc="-40" dirty="0"/>
          </a:p>
        </p:txBody>
      </p:sp>
      <p:sp>
        <p:nvSpPr>
          <p:cNvPr id="3" name="object 3"/>
          <p:cNvSpPr txBox="1"/>
          <p:nvPr/>
        </p:nvSpPr>
        <p:spPr>
          <a:xfrm>
            <a:off x="599440" y="182372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01860" y="1729740"/>
            <a:ext cx="4478054" cy="1324722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2460"/>
              </a:lnSpc>
              <a:spcBef>
                <a:spcPts val="330"/>
              </a:spcBef>
            </a:pPr>
            <a:r>
              <a:rPr lang="en-US" sz="2200" spc="-5" dirty="0">
                <a:latin typeface="Liberation Sans"/>
                <a:cs typeface="Liberation Sans"/>
              </a:rPr>
              <a:t>To make a more selective filter of the data to search, we will do a facet by Star on the All column.</a:t>
            </a:r>
            <a:r>
              <a:rPr lang="en-US" sz="2200" b="1" spc="-5" dirty="0">
                <a:latin typeface="Liberation Sans"/>
                <a:cs typeface="Liberation Sans"/>
              </a:rPr>
              <a:t> Facet -&gt; Facet by star</a:t>
            </a:r>
            <a:endParaRPr sz="2200" dirty="0">
              <a:latin typeface="Liberation Sans"/>
              <a:cs typeface="Liberation Sans"/>
            </a:endParaRPr>
          </a:p>
        </p:txBody>
      </p:sp>
      <p:pic>
        <p:nvPicPr>
          <p:cNvPr id="7" name="Imagen 6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CED2B051-B7EB-49AD-B3B3-634B21D1B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823720"/>
            <a:ext cx="4478054" cy="50901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3590" y="642619"/>
            <a:ext cx="8501380" cy="542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es-MX" spc="-70" dirty="0" err="1"/>
              <a:t>Geocoding</a:t>
            </a:r>
            <a:r>
              <a:rPr lang="es-MX" spc="-70" dirty="0"/>
              <a:t> </a:t>
            </a:r>
            <a:r>
              <a:rPr lang="es-MX" spc="-70" dirty="0" err="1"/>
              <a:t>names</a:t>
            </a:r>
            <a:r>
              <a:rPr lang="es-MX" spc="-70" dirty="0"/>
              <a:t> and </a:t>
            </a:r>
            <a:r>
              <a:rPr lang="es-MX" spc="-70" dirty="0" err="1"/>
              <a:t>addresses</a:t>
            </a:r>
            <a:r>
              <a:rPr lang="es-MX" spc="-70" dirty="0"/>
              <a:t> </a:t>
            </a:r>
            <a:endParaRPr spc="-40" dirty="0"/>
          </a:p>
        </p:txBody>
      </p:sp>
      <p:sp>
        <p:nvSpPr>
          <p:cNvPr id="3" name="object 3"/>
          <p:cNvSpPr txBox="1"/>
          <p:nvPr/>
        </p:nvSpPr>
        <p:spPr>
          <a:xfrm>
            <a:off x="599440" y="182372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440" y="262890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289" y="1729740"/>
            <a:ext cx="8452485" cy="108106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137795">
              <a:lnSpc>
                <a:spcPts val="2460"/>
              </a:lnSpc>
              <a:spcBef>
                <a:spcPts val="330"/>
              </a:spcBef>
            </a:pPr>
            <a:r>
              <a:rPr lang="en-US" sz="2200" spc="-5" dirty="0">
                <a:latin typeface="Liberation Sans"/>
                <a:cs typeface="Liberation Sans"/>
              </a:rPr>
              <a:t>Now we need to clone the following git repository.</a:t>
            </a:r>
          </a:p>
          <a:p>
            <a:pPr marL="12700" marR="137795">
              <a:lnSpc>
                <a:spcPts val="2460"/>
              </a:lnSpc>
              <a:spcBef>
                <a:spcPts val="330"/>
              </a:spcBef>
            </a:pPr>
            <a:endParaRPr lang="en-US" sz="2200" spc="-5" dirty="0">
              <a:latin typeface="Liberation Sans"/>
              <a:cs typeface="Liberation Sans"/>
            </a:endParaRPr>
          </a:p>
          <a:p>
            <a:pPr marL="12700" marR="137795">
              <a:lnSpc>
                <a:spcPts val="2460"/>
              </a:lnSpc>
              <a:spcBef>
                <a:spcPts val="330"/>
              </a:spcBef>
            </a:pPr>
            <a:r>
              <a:rPr lang="en-US" sz="2200" spc="-5" dirty="0">
                <a:latin typeface="Liberation Sans"/>
                <a:cs typeface="Liberation Sans"/>
              </a:rPr>
              <a:t> </a:t>
            </a:r>
            <a:r>
              <a:rPr lang="es-MX" sz="2400" dirty="0">
                <a:hlinkClick r:id="rId2"/>
              </a:rPr>
              <a:t>https://github.com/asosam91/SistInfo2</a:t>
            </a:r>
            <a:endParaRPr sz="2200" dirty="0">
              <a:latin typeface="Liberation Sans"/>
              <a:cs typeface="Liberation Sans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8BEA276-8154-486D-9607-C8D9E86492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73" t="21775" r="13728" b="13867"/>
          <a:stretch/>
        </p:blipFill>
        <p:spPr>
          <a:xfrm>
            <a:off x="1453831" y="2921341"/>
            <a:ext cx="7391400" cy="36487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3590" y="642619"/>
            <a:ext cx="8501380" cy="542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r>
              <a:rPr lang="es-MX" spc="-70" dirty="0" err="1"/>
              <a:t>Geocoding</a:t>
            </a:r>
            <a:r>
              <a:rPr lang="es-MX" spc="-70" dirty="0"/>
              <a:t> </a:t>
            </a:r>
            <a:r>
              <a:rPr lang="es-MX" spc="-70" dirty="0" err="1"/>
              <a:t>names</a:t>
            </a:r>
            <a:r>
              <a:rPr lang="es-MX" spc="-70" dirty="0"/>
              <a:t> and </a:t>
            </a:r>
            <a:r>
              <a:rPr lang="es-MX" spc="-70" dirty="0" err="1"/>
              <a:t>addresses</a:t>
            </a:r>
            <a:r>
              <a:rPr lang="es-MX" spc="-70" dirty="0"/>
              <a:t> 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823720"/>
            <a:ext cx="12573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180" dirty="0">
                <a:latin typeface="Trebuchet MS"/>
                <a:cs typeface="Trebuchet MS"/>
              </a:rPr>
              <a:t>●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289" y="1729740"/>
            <a:ext cx="8460740" cy="1004121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2460"/>
              </a:lnSpc>
              <a:spcBef>
                <a:spcPts val="330"/>
              </a:spcBef>
            </a:pPr>
            <a:r>
              <a:rPr lang="en-US" sz="2200" spc="-20" dirty="0">
                <a:latin typeface="Liberation Sans"/>
                <a:cs typeface="Liberation Sans"/>
              </a:rPr>
              <a:t>We </a:t>
            </a:r>
            <a:r>
              <a:rPr lang="en-US" sz="2200" spc="-5" dirty="0">
                <a:latin typeface="Liberation Sans"/>
                <a:cs typeface="Liberation Sans"/>
              </a:rPr>
              <a:t>want to do </a:t>
            </a:r>
            <a:r>
              <a:rPr lang="en-US" sz="2200" b="1" spc="-5" dirty="0">
                <a:latin typeface="Liberation Sans"/>
                <a:cs typeface="Liberation Sans"/>
              </a:rPr>
              <a:t>Edit </a:t>
            </a:r>
            <a:r>
              <a:rPr lang="en-US" sz="2200" b="1" spc="-10" dirty="0">
                <a:latin typeface="Liberation Sans"/>
                <a:cs typeface="Liberation Sans"/>
              </a:rPr>
              <a:t>column </a:t>
            </a:r>
            <a:r>
              <a:rPr lang="en-US" sz="2200" b="1" spc="-5" dirty="0">
                <a:latin typeface="Liberation Sans"/>
                <a:cs typeface="Liberation Sans"/>
              </a:rPr>
              <a:t>-&gt; Add </a:t>
            </a:r>
            <a:r>
              <a:rPr lang="en-US" sz="2200" b="1" spc="-10" dirty="0">
                <a:latin typeface="Liberation Sans"/>
                <a:cs typeface="Liberation Sans"/>
              </a:rPr>
              <a:t>column by fetching URLs</a:t>
            </a:r>
            <a:r>
              <a:rPr lang="en-US" sz="2200" spc="-10" dirty="0">
                <a:latin typeface="Liberation Sans"/>
                <a:cs typeface="Liberation Sans"/>
              </a:rPr>
              <a:t>. </a:t>
            </a:r>
            <a:r>
              <a:rPr lang="en-US" sz="2200" spc="-5" dirty="0">
                <a:latin typeface="Liberation Sans"/>
                <a:cs typeface="Liberation Sans"/>
              </a:rPr>
              <a:t>In  other words, the values of </a:t>
            </a:r>
            <a:r>
              <a:rPr lang="en-US" sz="2200" dirty="0">
                <a:latin typeface="Liberation Sans"/>
                <a:cs typeface="Liberation Sans"/>
              </a:rPr>
              <a:t>the </a:t>
            </a:r>
            <a:r>
              <a:rPr lang="en-US" sz="2200" spc="-5" dirty="0">
                <a:latin typeface="Liberation Sans"/>
                <a:cs typeface="Liberation Sans"/>
              </a:rPr>
              <a:t>cells </a:t>
            </a:r>
            <a:r>
              <a:rPr lang="en-US" sz="2200" dirty="0">
                <a:latin typeface="Liberation Sans"/>
                <a:cs typeface="Liberation Sans"/>
              </a:rPr>
              <a:t>in </a:t>
            </a:r>
            <a:r>
              <a:rPr lang="en-US" sz="2200" spc="-5" dirty="0">
                <a:latin typeface="Liberation Sans"/>
                <a:cs typeface="Liberation Sans"/>
              </a:rPr>
              <a:t>the new column are based on  data that is retrieved from the</a:t>
            </a:r>
            <a:r>
              <a:rPr lang="en-US" sz="2200" dirty="0">
                <a:latin typeface="Liberation Sans"/>
                <a:cs typeface="Liberation Sans"/>
              </a:rPr>
              <a:t> </a:t>
            </a:r>
            <a:r>
              <a:rPr lang="en-US" sz="2200" spc="-5" dirty="0">
                <a:latin typeface="Liberation Sans"/>
                <a:cs typeface="Liberation Sans"/>
              </a:rPr>
              <a:t>Internet.</a:t>
            </a:r>
            <a:endParaRPr lang="en-US" sz="2200" dirty="0">
              <a:latin typeface="Liberation Sans"/>
              <a:cs typeface="Liberation Sans"/>
            </a:endParaRPr>
          </a:p>
        </p:txBody>
      </p:sp>
      <p:pic>
        <p:nvPicPr>
          <p:cNvPr id="11" name="Imagen 10" descr="Imagen que contiene captura de pantalla, interior, ordenador, pared&#10;&#10;Descripción generada automáticamente">
            <a:extLst>
              <a:ext uri="{FF2B5EF4-FFF2-40B4-BE49-F238E27FC236}">
                <a16:creationId xmlns:a16="http://schemas.microsoft.com/office/drawing/2014/main" id="{CA504807-AB7A-48DA-914C-17A0F6E18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99" y="3321050"/>
            <a:ext cx="8535591" cy="37152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3590" y="642619"/>
            <a:ext cx="8501380" cy="542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r>
              <a:rPr lang="es-MX" spc="-70" dirty="0" err="1"/>
              <a:t>Geocoding</a:t>
            </a:r>
            <a:r>
              <a:rPr lang="es-MX" spc="-70" dirty="0"/>
              <a:t> </a:t>
            </a:r>
            <a:r>
              <a:rPr lang="es-MX" spc="-70" dirty="0" err="1"/>
              <a:t>names</a:t>
            </a:r>
            <a:r>
              <a:rPr lang="es-MX" spc="-70" dirty="0"/>
              <a:t> and </a:t>
            </a:r>
            <a:r>
              <a:rPr lang="es-MX" spc="-70" dirty="0" err="1"/>
              <a:t>addresses</a:t>
            </a:r>
            <a:r>
              <a:rPr lang="es-MX" spc="-70" dirty="0"/>
              <a:t> </a:t>
            </a:r>
          </a:p>
        </p:txBody>
      </p:sp>
      <p:pic>
        <p:nvPicPr>
          <p:cNvPr id="9" name="Imagen 8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B3C75792-B18A-426F-BA27-F9ACDD08A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2025650"/>
            <a:ext cx="6058841" cy="510038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594603E-D138-4B8A-9820-392F1E08C9C0}"/>
              </a:ext>
            </a:extLst>
          </p:cNvPr>
          <p:cNvSpPr/>
          <p:nvPr/>
        </p:nvSpPr>
        <p:spPr>
          <a:xfrm>
            <a:off x="2984500" y="2482850"/>
            <a:ext cx="28956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14032B9-6015-4166-8113-21F184981FCF}"/>
              </a:ext>
            </a:extLst>
          </p:cNvPr>
          <p:cNvSpPr/>
          <p:nvPr/>
        </p:nvSpPr>
        <p:spPr>
          <a:xfrm>
            <a:off x="6565900" y="2482850"/>
            <a:ext cx="990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E8325B-52F3-4218-A252-A2C77F7671D3}"/>
              </a:ext>
            </a:extLst>
          </p:cNvPr>
          <p:cNvSpPr/>
          <p:nvPr/>
        </p:nvSpPr>
        <p:spPr>
          <a:xfrm>
            <a:off x="1993900" y="3778250"/>
            <a:ext cx="44196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9389" y="642619"/>
            <a:ext cx="7132320" cy="542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r>
              <a:rPr lang="es-MX" spc="-70" dirty="0" err="1"/>
              <a:t>Geocoding</a:t>
            </a:r>
            <a:r>
              <a:rPr lang="es-MX" spc="-70" dirty="0"/>
              <a:t> </a:t>
            </a:r>
            <a:r>
              <a:rPr lang="es-MX" spc="-70" dirty="0" err="1"/>
              <a:t>names</a:t>
            </a:r>
            <a:r>
              <a:rPr lang="es-MX" spc="-70" dirty="0"/>
              <a:t> and </a:t>
            </a:r>
            <a:r>
              <a:rPr lang="es-MX" spc="-70" dirty="0" err="1"/>
              <a:t>addresses</a:t>
            </a:r>
            <a:r>
              <a:rPr lang="es-MX" spc="-70" dirty="0"/>
              <a:t>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0D3C656-61C9-48E2-9953-DE60F593F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86" t="10753" r="486" b="-806"/>
          <a:stretch/>
        </p:blipFill>
        <p:spPr>
          <a:xfrm>
            <a:off x="0" y="2025650"/>
            <a:ext cx="10083800" cy="51054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D14A5F3-FC4A-4668-A4BE-192C868F1CC6}"/>
              </a:ext>
            </a:extLst>
          </p:cNvPr>
          <p:cNvSpPr/>
          <p:nvPr/>
        </p:nvSpPr>
        <p:spPr>
          <a:xfrm>
            <a:off x="7632700" y="2406650"/>
            <a:ext cx="12192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625AE8CB-1F3F-477C-A3D7-4AB9B1CB9F66}"/>
              </a:ext>
            </a:extLst>
          </p:cNvPr>
          <p:cNvSpPr/>
          <p:nvPr/>
        </p:nvSpPr>
        <p:spPr>
          <a:xfrm>
            <a:off x="3898900" y="2406650"/>
            <a:ext cx="3505200" cy="6096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9389" y="642619"/>
            <a:ext cx="7132320" cy="542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r>
              <a:rPr lang="es-MX" sz="3400" b="1" spc="-70" dirty="0" err="1">
                <a:solidFill>
                  <a:schemeClr val="bg1"/>
                </a:solidFill>
                <a:latin typeface="Trebuchet MS"/>
              </a:rPr>
              <a:t>Geocoding</a:t>
            </a:r>
            <a:r>
              <a:rPr lang="es-MX" sz="3400" b="1" spc="-70" dirty="0">
                <a:solidFill>
                  <a:schemeClr val="bg1"/>
                </a:solidFill>
                <a:latin typeface="Trebuchet MS"/>
              </a:rPr>
              <a:t> </a:t>
            </a:r>
            <a:r>
              <a:rPr lang="es-MX" sz="3400" b="1" spc="-70" dirty="0" err="1">
                <a:solidFill>
                  <a:schemeClr val="bg1"/>
                </a:solidFill>
                <a:latin typeface="Trebuchet MS"/>
              </a:rPr>
              <a:t>names</a:t>
            </a:r>
            <a:r>
              <a:rPr lang="es-MX" sz="3400" b="1" spc="-70" dirty="0">
                <a:solidFill>
                  <a:schemeClr val="bg1"/>
                </a:solidFill>
                <a:latin typeface="Trebuchet MS"/>
              </a:rPr>
              <a:t> and </a:t>
            </a:r>
            <a:r>
              <a:rPr lang="es-MX" sz="3400" b="1" spc="-70" dirty="0" err="1">
                <a:solidFill>
                  <a:schemeClr val="bg1"/>
                </a:solidFill>
                <a:latin typeface="Trebuchet MS"/>
              </a:rPr>
              <a:t>addresses</a:t>
            </a:r>
            <a:r>
              <a:rPr lang="es-MX" sz="3400" b="1" spc="-70" dirty="0">
                <a:solidFill>
                  <a:schemeClr val="bg1"/>
                </a:solidFill>
                <a:latin typeface="Trebuchet MS"/>
              </a:rPr>
              <a:t>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A49B8D2-2465-4C7D-B456-1C67E7317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63" t="24462" r="25063" b="15055"/>
          <a:stretch/>
        </p:blipFill>
        <p:spPr>
          <a:xfrm>
            <a:off x="165100" y="1644650"/>
            <a:ext cx="5029200" cy="3429000"/>
          </a:xfrm>
          <a:prstGeom prst="rect">
            <a:avLst/>
          </a:prstGeom>
        </p:spPr>
      </p:pic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2F5E5589-CAAB-4595-ADB7-BFBDF75BDE5A}"/>
              </a:ext>
            </a:extLst>
          </p:cNvPr>
          <p:cNvSpPr/>
          <p:nvPr/>
        </p:nvSpPr>
        <p:spPr>
          <a:xfrm>
            <a:off x="3594100" y="2863850"/>
            <a:ext cx="6096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E88D1F6-0F1E-4C0E-96EB-1EE89413DB86}"/>
              </a:ext>
            </a:extLst>
          </p:cNvPr>
          <p:cNvSpPr/>
          <p:nvPr/>
        </p:nvSpPr>
        <p:spPr>
          <a:xfrm>
            <a:off x="4051300" y="4385129"/>
            <a:ext cx="9906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BFD14ED-F3BD-49D7-ACCC-27F4E8638E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31" t="21775" r="32620" b="15055"/>
          <a:stretch/>
        </p:blipFill>
        <p:spPr>
          <a:xfrm>
            <a:off x="6108700" y="1660071"/>
            <a:ext cx="3352800" cy="3581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</TotalTime>
  <Words>389</Words>
  <Application>Microsoft Office PowerPoint</Application>
  <PresentationFormat>Personalizado</PresentationFormat>
  <Paragraphs>49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Calibri</vt:lpstr>
      <vt:lpstr>Liberation Sans</vt:lpstr>
      <vt:lpstr>Trebuchet MS</vt:lpstr>
      <vt:lpstr>Office Theme</vt:lpstr>
      <vt:lpstr>Presentación de PowerPoint</vt:lpstr>
      <vt:lpstr>Geocoding names and addresses </vt:lpstr>
      <vt:lpstr>Geocoding names and addresses </vt:lpstr>
      <vt:lpstr>Geocoding names and addresses </vt:lpstr>
      <vt:lpstr>Geocoding names and addresses </vt:lpstr>
      <vt:lpstr>Geocoding names and addresses </vt:lpstr>
      <vt:lpstr>Geocoding names and addresses </vt:lpstr>
      <vt:lpstr>Geocoding names and addresses </vt:lpstr>
      <vt:lpstr>Presentación de PowerPoint</vt:lpstr>
      <vt:lpstr>Geocoding names and addresses </vt:lpstr>
      <vt:lpstr>Geocoding names and addresses </vt:lpstr>
      <vt:lpstr>Presentación de PowerPoint</vt:lpstr>
      <vt:lpstr>Geocoding names and addresses</vt:lpstr>
      <vt:lpstr>Presentación de PowerPoint</vt:lpstr>
      <vt:lpstr>Geocoding names and addresses </vt:lpstr>
      <vt:lpstr>Geocoding names and addresses </vt:lpstr>
      <vt:lpstr>Geocoding names and addresses  </vt:lpstr>
      <vt:lpstr>Geocoding names and addresses </vt:lpstr>
      <vt:lpstr>Mapping</vt:lpstr>
      <vt:lpstr>Mapping (Optional)</vt:lpstr>
      <vt:lpstr>Mapping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Adrián Sosa Medellín</dc:creator>
  <cp:keywords>Sistemas de Informacion II</cp:keywords>
  <cp:lastModifiedBy>Adrián Sosa Medellín</cp:lastModifiedBy>
  <cp:revision>10</cp:revision>
  <dcterms:created xsi:type="dcterms:W3CDTF">2019-07-05T16:39:51Z</dcterms:created>
  <dcterms:modified xsi:type="dcterms:W3CDTF">2019-07-05T18:53:04Z</dcterms:modified>
  <cp:category>Mapping, Tutorial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2017-06-27T00:00:00Z</vt:filetime>
  </property>
  <property fmtid="{D5CDD505-2E9C-101B-9397-08002B2CF9AE}" pid="3" name="Creator">
    <vt:lpwstr>Impress</vt:lpwstr>
  </property>
  <property fmtid="{D5CDD505-2E9C-101B-9397-08002B2CF9AE}" pid="4" name="LastSaved">
    <vt:filetime>2019-07-05T00:00:00Z</vt:filetime>
  </property>
</Properties>
</file>